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73" r:id="rId8"/>
    <p:sldId id="289" r:id="rId9"/>
    <p:sldId id="279" r:id="rId10"/>
    <p:sldId id="281" r:id="rId11"/>
    <p:sldId id="280" r:id="rId12"/>
    <p:sldId id="282" r:id="rId13"/>
    <p:sldId id="283" r:id="rId14"/>
    <p:sldId id="284" r:id="rId15"/>
    <p:sldId id="290" r:id="rId16"/>
    <p:sldId id="275" r:id="rId17"/>
    <p:sldId id="266" r:id="rId18"/>
    <p:sldId id="267" r:id="rId19"/>
    <p:sldId id="269" r:id="rId20"/>
    <p:sldId id="270" r:id="rId21"/>
    <p:sldId id="271" r:id="rId22"/>
    <p:sldId id="287" r:id="rId23"/>
    <p:sldId id="291" r:id="rId24"/>
    <p:sldId id="292" r:id="rId25"/>
    <p:sldId id="285" r:id="rId26"/>
    <p:sldId id="286" r:id="rId27"/>
    <p:sldId id="288" r:id="rId28"/>
    <p:sldId id="29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1" autoAdjust="0"/>
    <p:restoredTop sz="94660"/>
  </p:normalViewPr>
  <p:slideViewPr>
    <p:cSldViewPr snapToGrid="0">
      <p:cViewPr>
        <p:scale>
          <a:sx n="70" d="100"/>
          <a:sy n="70" d="100"/>
        </p:scale>
        <p:origin x="3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4D21-D82E-4AEB-B15E-E4F5C880E271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FE02-A186-424B-B03E-68FC562F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6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4D21-D82E-4AEB-B15E-E4F5C880E271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FE02-A186-424B-B03E-68FC562F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34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4D21-D82E-4AEB-B15E-E4F5C880E271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FE02-A186-424B-B03E-68FC562F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27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4D21-D82E-4AEB-B15E-E4F5C880E271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FE02-A186-424B-B03E-68FC562FEA0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4411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4D21-D82E-4AEB-B15E-E4F5C880E271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FE02-A186-424B-B03E-68FC562F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00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4D21-D82E-4AEB-B15E-E4F5C880E271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FE02-A186-424B-B03E-68FC562F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51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4D21-D82E-4AEB-B15E-E4F5C880E271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FE02-A186-424B-B03E-68FC562F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72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4D21-D82E-4AEB-B15E-E4F5C880E271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FE02-A186-424B-B03E-68FC562F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83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4D21-D82E-4AEB-B15E-E4F5C880E271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FE02-A186-424B-B03E-68FC562F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3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4D21-D82E-4AEB-B15E-E4F5C880E271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FE02-A186-424B-B03E-68FC562F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1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4D21-D82E-4AEB-B15E-E4F5C880E271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FE02-A186-424B-B03E-68FC562F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4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4D21-D82E-4AEB-B15E-E4F5C880E271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FE02-A186-424B-B03E-68FC562F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4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4D21-D82E-4AEB-B15E-E4F5C880E271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FE02-A186-424B-B03E-68FC562F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0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4D21-D82E-4AEB-B15E-E4F5C880E271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FE02-A186-424B-B03E-68FC562F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16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4D21-D82E-4AEB-B15E-E4F5C880E271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FE02-A186-424B-B03E-68FC562F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25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4D21-D82E-4AEB-B15E-E4F5C880E271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FE02-A186-424B-B03E-68FC562F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9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4D21-D82E-4AEB-B15E-E4F5C880E271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FE02-A186-424B-B03E-68FC562F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1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1074D21-D82E-4AEB-B15E-E4F5C880E271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58EFE02-A186-424B-B03E-68FC562FE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Abnormal Uterine Bleeding-Functional Etiology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84" y="1732449"/>
            <a:ext cx="9454896" cy="42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Estrogen Withdrawal Bleeding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Oophorectomy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MittelSchmerz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42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21" y="436728"/>
            <a:ext cx="11176379" cy="125396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Estrogen </a:t>
            </a:r>
            <a:br>
              <a:rPr lang="en-US" dirty="0"/>
            </a:br>
            <a:r>
              <a:rPr lang="en-US" dirty="0"/>
              <a:t>Breakthrough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Bleeding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72" y="0"/>
            <a:ext cx="8979408" cy="6858000"/>
          </a:xfrm>
        </p:spPr>
      </p:pic>
    </p:spTree>
    <p:extLst>
      <p:ext uri="{BB962C8B-B14F-4D97-AF65-F5344CB8AC3E}">
        <p14:creationId xmlns:p14="http://schemas.microsoft.com/office/powerpoint/2010/main" val="113494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395" y="545592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>Estrogen </a:t>
            </a:r>
            <a:r>
              <a:rPr lang="en-US" dirty="0" smtClean="0"/>
              <a:t>Breakthrough Bleeding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Anovulation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8492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Progestogen</a:t>
            </a:r>
            <a:br>
              <a:rPr lang="en-US" dirty="0"/>
            </a:br>
            <a:r>
              <a:rPr lang="en-US" dirty="0"/>
              <a:t> Withdrawal </a:t>
            </a:r>
            <a:br>
              <a:rPr lang="en-US" dirty="0"/>
            </a:br>
            <a:r>
              <a:rPr lang="en-US" dirty="0"/>
              <a:t>Bleeding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96" y="0"/>
            <a:ext cx="8577072" cy="6858000"/>
          </a:xfrm>
        </p:spPr>
      </p:pic>
    </p:spTree>
    <p:extLst>
      <p:ext uri="{BB962C8B-B14F-4D97-AF65-F5344CB8AC3E}">
        <p14:creationId xmlns:p14="http://schemas.microsoft.com/office/powerpoint/2010/main" val="1161829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Progestogen Withdrawal Bleeding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Extraction of corpus luteum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Luteal Phase deficiency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8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365125"/>
            <a:ext cx="11198352" cy="132556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Progestogen</a:t>
            </a:r>
            <a:br>
              <a:rPr lang="en-US" dirty="0"/>
            </a:br>
            <a:r>
              <a:rPr lang="en-US" dirty="0"/>
              <a:t> Breakthrough </a:t>
            </a:r>
            <a:br>
              <a:rPr lang="en-US" dirty="0"/>
            </a:br>
            <a:r>
              <a:rPr lang="en-US" dirty="0"/>
              <a:t>Bleeding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40" y="0"/>
            <a:ext cx="9128760" cy="6858000"/>
          </a:xfrm>
        </p:spPr>
      </p:pic>
    </p:spTree>
    <p:extLst>
      <p:ext uri="{BB962C8B-B14F-4D97-AF65-F5344CB8AC3E}">
        <p14:creationId xmlns:p14="http://schemas.microsoft.com/office/powerpoint/2010/main" val="991773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Progestogen </a:t>
            </a:r>
            <a:r>
              <a:rPr lang="en-US" dirty="0"/>
              <a:t>Breakthrough </a:t>
            </a:r>
            <a:r>
              <a:rPr lang="en-US" dirty="0" smtClean="0"/>
              <a:t>Bleeding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OCP</a:t>
            </a:r>
          </a:p>
          <a:p>
            <a:endParaRPr lang="en-US" dirty="0"/>
          </a:p>
          <a:p>
            <a:r>
              <a:rPr lang="en-US" dirty="0" err="1" smtClean="0"/>
              <a:t>Mirena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Depo-MDPA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72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 smtClean="0"/>
              <a:t>خانم 30 ساله 5 سال مصرف </a:t>
            </a:r>
            <a:r>
              <a:rPr lang="en-US" dirty="0" smtClean="0"/>
              <a:t>OCP</a:t>
            </a:r>
            <a:r>
              <a:rPr lang="fa-IR" dirty="0" smtClean="0"/>
              <a:t> مراجعه با خونریزی حین مصرف قرص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7892"/>
            <a:ext cx="2231329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2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دختر 17 ساله با منس نامنظم و الیگومنوره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26586"/>
            <a:ext cx="2231329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8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دختر 17 ساله با الیگومنوره و منس نامنظم با 15 روز خونریزی شدید و هموگلوبین 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26586"/>
            <a:ext cx="2231329" cy="17314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390" y="2761430"/>
            <a:ext cx="5761219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7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24402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55" y="1357745"/>
            <a:ext cx="7075054" cy="4819218"/>
          </a:xfrm>
        </p:spPr>
      </p:pic>
    </p:spTree>
    <p:extLst>
      <p:ext uri="{BB962C8B-B14F-4D97-AF65-F5344CB8AC3E}">
        <p14:creationId xmlns:p14="http://schemas.microsoft.com/office/powerpoint/2010/main" val="240680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خانم 45 ساله با منس نامنظم سونوگرافی نرمال ضخامت اندومتر 7 میلیمتر آزمایشات نرمال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26586"/>
            <a:ext cx="2231329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4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خانم 28 ساله زایمان دوماه قبل خونریزی مداوم که کم و زیاد میشود در سونو ضخامت اندومتر 3 میلیمتر ازمایشات نرمال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26586"/>
            <a:ext cx="2231329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0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Causes of AUB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Infections </a:t>
            </a:r>
            <a:r>
              <a:rPr lang="en-US" dirty="0"/>
              <a:t>such as cervicitis, </a:t>
            </a:r>
            <a:r>
              <a:rPr lang="en-US" dirty="0" err="1"/>
              <a:t>endometritis</a:t>
            </a:r>
            <a:r>
              <a:rPr lang="en-US" dirty="0"/>
              <a:t>, and </a:t>
            </a:r>
            <a:r>
              <a:rPr lang="en-US" dirty="0" err="1"/>
              <a:t>salpingitis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adenomyosis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malignancies </a:t>
            </a:r>
            <a:r>
              <a:rPr lang="en-US" dirty="0"/>
              <a:t>of the cervix and endometrium. </a:t>
            </a:r>
            <a:endParaRPr lang="en-US" dirty="0" smtClean="0"/>
          </a:p>
          <a:p>
            <a:r>
              <a:rPr lang="en-US" dirty="0" smtClean="0"/>
              <a:t>thyroid </a:t>
            </a:r>
            <a:r>
              <a:rPr lang="en-US" dirty="0"/>
              <a:t>disorder (hypothyroidism or hyperthyroidism</a:t>
            </a:r>
            <a:r>
              <a:rPr lang="en-US" dirty="0" smtClean="0"/>
              <a:t>).</a:t>
            </a:r>
          </a:p>
          <a:p>
            <a:r>
              <a:rPr lang="en-US" dirty="0" smtClean="0"/>
              <a:t> coagulopathy</a:t>
            </a:r>
          </a:p>
          <a:p>
            <a:r>
              <a:rPr lang="en-US" dirty="0" smtClean="0"/>
              <a:t> </a:t>
            </a:r>
            <a:r>
              <a:rPr lang="en-US" dirty="0"/>
              <a:t>medications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58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Causes of AUB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systemic </a:t>
            </a:r>
            <a:r>
              <a:rPr lang="en-US" dirty="0" smtClean="0"/>
              <a:t>illnesses: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/>
              <a:t>diabetes </a:t>
            </a:r>
            <a:r>
              <a:rPr lang="en-US" dirty="0" smtClean="0"/>
              <a:t>mellitus</a:t>
            </a:r>
          </a:p>
          <a:p>
            <a:pPr marL="0" indent="0">
              <a:buNone/>
            </a:pPr>
            <a:r>
              <a:rPr lang="en-US" dirty="0" smtClean="0"/>
              <a:t>    systemic </a:t>
            </a:r>
            <a:r>
              <a:rPr lang="en-US" dirty="0"/>
              <a:t>lupus </a:t>
            </a:r>
            <a:r>
              <a:rPr lang="en-US" dirty="0" smtClean="0"/>
              <a:t>erythematosus</a:t>
            </a:r>
          </a:p>
          <a:p>
            <a:pPr marL="0" indent="0">
              <a:buNone/>
            </a:pPr>
            <a:r>
              <a:rPr lang="en-US" dirty="0" smtClean="0"/>
              <a:t>    malignancy</a:t>
            </a:r>
            <a:r>
              <a:rPr lang="en-US" dirty="0"/>
              <a:t>, and </a:t>
            </a:r>
            <a:r>
              <a:rPr lang="en-US" dirty="0" smtClean="0"/>
              <a:t>myelodysplasia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Chronic </a:t>
            </a:r>
            <a:r>
              <a:rPr lang="en-US" dirty="0"/>
              <a:t>renal disease is associated with both ovulatory and platelet </a:t>
            </a:r>
            <a:r>
              <a:rPr lang="en-US" dirty="0" smtClean="0"/>
              <a:t>    dysfunction</a:t>
            </a:r>
            <a:r>
              <a:rPr lang="en-US" dirty="0"/>
              <a:t>. Liver disease</a:t>
            </a:r>
          </a:p>
          <a:p>
            <a:r>
              <a:rPr lang="en-US" dirty="0"/>
              <a:t> In adolescents, genital trauma, sexual abuse, cervicitis relating to sexually-transmitted infections (Chlamydia trachomatis), and foreign bodies (e.g., retained tampons) merit </a:t>
            </a:r>
            <a:r>
              <a:rPr lang="en-US" dirty="0" err="1"/>
              <a:t>specifi</a:t>
            </a:r>
            <a:r>
              <a:rPr lang="en-US" dirty="0"/>
              <a:t> c consideration.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8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566928"/>
            <a:ext cx="11768327" cy="5989319"/>
          </a:xfrm>
        </p:spPr>
      </p:pic>
    </p:spTree>
    <p:extLst>
      <p:ext uri="{BB962C8B-B14F-4D97-AF65-F5344CB8AC3E}">
        <p14:creationId xmlns:p14="http://schemas.microsoft.com/office/powerpoint/2010/main" val="334631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: Intermenstrual interval (number of days, regularity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/>
              <a:t>Volume (heavy, light, or variable)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Duration (normal or prolonged, consistent or variable)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Onset of abnormal menses (</a:t>
            </a:r>
            <a:r>
              <a:rPr lang="en-US" dirty="0" err="1"/>
              <a:t>perimenarcheal</a:t>
            </a:r>
            <a:r>
              <a:rPr lang="en-US" dirty="0"/>
              <a:t>, sudden, gradual) </a:t>
            </a:r>
          </a:p>
          <a:p>
            <a:r>
              <a:rPr lang="en-US" dirty="0" smtClean="0"/>
              <a:t> </a:t>
            </a:r>
            <a:r>
              <a:rPr lang="en-US" dirty="0"/>
              <a:t>Temporal associations (</a:t>
            </a:r>
            <a:r>
              <a:rPr lang="en-US" dirty="0" err="1"/>
              <a:t>postcoital</a:t>
            </a:r>
            <a:r>
              <a:rPr lang="en-US" dirty="0"/>
              <a:t>, postpartum, post-pill, weight gain or loss)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Associated symptoms (premenstrual </a:t>
            </a:r>
            <a:r>
              <a:rPr lang="en-US" dirty="0" err="1"/>
              <a:t>molimina</a:t>
            </a:r>
            <a:r>
              <a:rPr lang="en-US" dirty="0"/>
              <a:t>, dysmenorrhea, dyspareunia</a:t>
            </a:r>
            <a:r>
              <a:rPr lang="en-US" dirty="0" smtClean="0"/>
              <a:t>, </a:t>
            </a:r>
            <a:r>
              <a:rPr lang="en-US" dirty="0" err="1"/>
              <a:t>galactorrhea</a:t>
            </a:r>
            <a:r>
              <a:rPr lang="en-US" dirty="0"/>
              <a:t>, hirsutism) </a:t>
            </a:r>
            <a:endParaRPr lang="en-US" dirty="0" smtClean="0"/>
          </a:p>
          <a:p>
            <a:r>
              <a:rPr lang="en-US" dirty="0" smtClean="0"/>
              <a:t>Underlying </a:t>
            </a:r>
            <a:r>
              <a:rPr lang="en-US" dirty="0"/>
              <a:t>systemic illness (renal, hepatic, hematopoietic, thyroid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/>
              <a:t>Medications (hormonal, anticoagulants)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16" y="4544568"/>
            <a:ext cx="2462784" cy="23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8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In the majority of women with true </a:t>
            </a:r>
            <a:r>
              <a:rPr lang="en-US" dirty="0" err="1"/>
              <a:t>anovulatory</a:t>
            </a:r>
            <a:r>
              <a:rPr lang="en-US" dirty="0"/>
              <a:t> bleeding, the menstrual history alone can establish the diagnosis with </a:t>
            </a:r>
            <a:r>
              <a:rPr lang="en-US" dirty="0" smtClean="0"/>
              <a:t>sufficient confidence </a:t>
            </a:r>
            <a:r>
              <a:rPr lang="en-US" dirty="0"/>
              <a:t>that treatment can begin without additional laboratory evaluation or imaging.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5102352"/>
            <a:ext cx="1905000" cy="1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5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pregnancy </a:t>
            </a:r>
            <a:r>
              <a:rPr lang="en-US" dirty="0" smtClean="0"/>
              <a:t>test</a:t>
            </a:r>
          </a:p>
          <a:p>
            <a:r>
              <a:rPr lang="en-US" dirty="0"/>
              <a:t>complete blood </a:t>
            </a:r>
            <a:r>
              <a:rPr lang="en-US" dirty="0" smtClean="0"/>
              <a:t>count</a:t>
            </a:r>
          </a:p>
          <a:p>
            <a:r>
              <a:rPr lang="en-US" dirty="0"/>
              <a:t>serum </a:t>
            </a:r>
            <a:r>
              <a:rPr lang="en-US" dirty="0" smtClean="0"/>
              <a:t>progesterone</a:t>
            </a:r>
          </a:p>
          <a:p>
            <a:r>
              <a:rPr lang="en-US" dirty="0"/>
              <a:t>chlamydia and gonorrhea and a wet prep </a:t>
            </a:r>
            <a:endParaRPr lang="en-US" dirty="0" smtClean="0"/>
          </a:p>
          <a:p>
            <a:r>
              <a:rPr lang="en-US" dirty="0"/>
              <a:t>thyroid-stimulating hormone (TSH</a:t>
            </a:r>
            <a:r>
              <a:rPr lang="en-US" dirty="0" smtClean="0"/>
              <a:t>)</a:t>
            </a:r>
          </a:p>
          <a:p>
            <a:r>
              <a:rPr lang="en-US" dirty="0"/>
              <a:t>Liver or renal function tests are indicated only for those with known or strongly suspected disease</a:t>
            </a:r>
            <a:r>
              <a:rPr lang="en-US" dirty="0" smtClean="0"/>
              <a:t>.</a:t>
            </a:r>
          </a:p>
          <a:p>
            <a:r>
              <a:rPr lang="en-US" dirty="0"/>
              <a:t>coagulation studies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0" y="5358384"/>
            <a:ext cx="1493520" cy="1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5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ممنون از توجه شما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431" y="1804987"/>
            <a:ext cx="4143375" cy="279082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7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216" y="1731963"/>
            <a:ext cx="6398043" cy="4059237"/>
          </a:xfrm>
        </p:spPr>
      </p:pic>
    </p:spTree>
    <p:extLst>
      <p:ext uri="{BB962C8B-B14F-4D97-AF65-F5344CB8AC3E}">
        <p14:creationId xmlns:p14="http://schemas.microsoft.com/office/powerpoint/2010/main" val="53944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49" y="1731963"/>
            <a:ext cx="3736976" cy="4059237"/>
          </a:xfrm>
        </p:spPr>
      </p:pic>
    </p:spTree>
    <p:extLst>
      <p:ext uri="{BB962C8B-B14F-4D97-AF65-F5344CB8AC3E}">
        <p14:creationId xmlns:p14="http://schemas.microsoft.com/office/powerpoint/2010/main" val="136256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173" y="2354984"/>
            <a:ext cx="5404128" cy="2813195"/>
          </a:xfrm>
        </p:spPr>
      </p:pic>
    </p:spTree>
    <p:extLst>
      <p:ext uri="{BB962C8B-B14F-4D97-AF65-F5344CB8AC3E}">
        <p14:creationId xmlns:p14="http://schemas.microsoft.com/office/powerpoint/2010/main" val="347940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200000"/>
              </a:lnSpc>
            </a:pPr>
            <a:r>
              <a:rPr lang="fa-IR" dirty="0" smtClean="0"/>
              <a:t>شرح حال</a:t>
            </a:r>
          </a:p>
          <a:p>
            <a:pPr algn="r" rtl="1">
              <a:lnSpc>
                <a:spcPct val="200000"/>
              </a:lnSpc>
            </a:pPr>
            <a:r>
              <a:rPr lang="fa-IR" dirty="0" smtClean="0"/>
              <a:t>معاینه</a:t>
            </a:r>
          </a:p>
          <a:p>
            <a:pPr algn="r" rtl="1">
              <a:lnSpc>
                <a:spcPct val="200000"/>
              </a:lnSpc>
            </a:pPr>
            <a:r>
              <a:rPr lang="fa-IR" dirty="0" smtClean="0"/>
              <a:t>تصویر برداری</a:t>
            </a:r>
          </a:p>
          <a:p>
            <a:pPr algn="r" rtl="1">
              <a:lnSpc>
                <a:spcPct val="200000"/>
              </a:lnSpc>
            </a:pPr>
            <a:r>
              <a:rPr lang="fa-IR" dirty="0" smtClean="0"/>
              <a:t>آزمایشَ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44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Ovulatory Dysfunction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672" y="5096933"/>
            <a:ext cx="2624328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3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936" y="365125"/>
            <a:ext cx="10872216" cy="631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5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" y="692865"/>
            <a:ext cx="7813548" cy="9704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Estrogen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Withdrawal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Bleeding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768" y="82296"/>
            <a:ext cx="8147304" cy="6775704"/>
          </a:xfrm>
        </p:spPr>
      </p:pic>
      <p:sp>
        <p:nvSpPr>
          <p:cNvPr id="8" name="Rectangle 7"/>
          <p:cNvSpPr/>
          <p:nvPr/>
        </p:nvSpPr>
        <p:spPr>
          <a:xfrm>
            <a:off x="4512425" y="3244334"/>
            <a:ext cx="3167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Estrogen Withdrawal Bleeding</a:t>
            </a:r>
          </a:p>
        </p:txBody>
      </p:sp>
    </p:spTree>
    <p:extLst>
      <p:ext uri="{BB962C8B-B14F-4D97-AF65-F5344CB8AC3E}">
        <p14:creationId xmlns:p14="http://schemas.microsoft.com/office/powerpoint/2010/main" val="300923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85967</TotalTime>
  <Words>382</Words>
  <Application>Microsoft Office PowerPoint</Application>
  <PresentationFormat>Widescreen</PresentationFormat>
  <Paragraphs>68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Calisto MT</vt:lpstr>
      <vt:lpstr>Trebuchet MS</vt:lpstr>
      <vt:lpstr>Wingdings 2</vt:lpstr>
      <vt:lpstr>Slate</vt:lpstr>
      <vt:lpstr>Abnormal Uterine Bleeding-Functional Etiology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Ovulatory Dysfunction </vt:lpstr>
      <vt:lpstr>PowerPoint Presentation</vt:lpstr>
      <vt:lpstr>Estrogen  Withdrawal  Bleeding </vt:lpstr>
      <vt:lpstr>Estrogen Withdrawal Bleeding </vt:lpstr>
      <vt:lpstr>Estrogen  Breakthrough  Bleeding </vt:lpstr>
      <vt:lpstr>Estrogen Breakthrough Bleeding </vt:lpstr>
      <vt:lpstr>Progestogen  Withdrawal  Bleeding</vt:lpstr>
      <vt:lpstr>Progestogen Withdrawal Bleeding</vt:lpstr>
      <vt:lpstr>Progestogen  Breakthrough  Bleeding</vt:lpstr>
      <vt:lpstr>Progestogen Breakthrough Bleeding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Functional Causes of AUB</vt:lpstr>
      <vt:lpstr>Functional Causes of AUB</vt:lpstr>
      <vt:lpstr>PowerPoint Presentation</vt:lpstr>
      <vt:lpstr>History</vt:lpstr>
      <vt:lpstr>PowerPoint Presentation</vt:lpstr>
      <vt:lpstr>PowerPoint Presentation</vt:lpstr>
      <vt:lpstr>ممنون از توجه شما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Reihaneh</dc:creator>
  <cp:lastModifiedBy>Reihaneh</cp:lastModifiedBy>
  <cp:revision>46</cp:revision>
  <dcterms:created xsi:type="dcterms:W3CDTF">2019-11-12T18:15:20Z</dcterms:created>
  <dcterms:modified xsi:type="dcterms:W3CDTF">2020-08-18T18:05:51Z</dcterms:modified>
</cp:coreProperties>
</file>